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93" r:id="rId3"/>
  </p:sldMasterIdLst>
  <p:notesMasterIdLst>
    <p:notesMasterId r:id="rId21"/>
  </p:notesMasterIdLst>
  <p:handoutMasterIdLst>
    <p:handoutMasterId r:id="rId22"/>
  </p:handoutMasterIdLst>
  <p:sldIdLst>
    <p:sldId id="283" r:id="rId4"/>
    <p:sldId id="259" r:id="rId5"/>
    <p:sldId id="260" r:id="rId6"/>
    <p:sldId id="262" r:id="rId7"/>
    <p:sldId id="285" r:id="rId8"/>
    <p:sldId id="263" r:id="rId9"/>
    <p:sldId id="264" r:id="rId10"/>
    <p:sldId id="280" r:id="rId11"/>
    <p:sldId id="281" r:id="rId12"/>
    <p:sldId id="284" r:id="rId13"/>
    <p:sldId id="266" r:id="rId14"/>
    <p:sldId id="267" r:id="rId15"/>
    <p:sldId id="286" r:id="rId16"/>
    <p:sldId id="287" r:id="rId17"/>
    <p:sldId id="288" r:id="rId18"/>
    <p:sldId id="268" r:id="rId19"/>
    <p:sldId id="261" r:id="rId20"/>
  </p:sldIdLst>
  <p:sldSz cx="12198350" cy="6858000"/>
  <p:notesSz cx="9872663" cy="674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70DE846-0230-42AC-7200-C66857EE610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555399-4758-0D5B-D3B7-F305F94C2D4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588167" y="0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5C1346-8E46-B768-0F52-58BCB15CE05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92D144-C266-B0CD-79FE-38029CB49B6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588167" y="6405119"/>
            <a:ext cx="4284450" cy="3368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058B078-583F-4DDB-8D38-7435161C5BDF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30525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7681A3-30FA-CDE8-26CB-49DA86294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4E7F0D8-FBCD-7E10-39EF-3DE5C46530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Tijdelijke aanduiding voor koptekst 3">
            <a:extLst>
              <a:ext uri="{FF2B5EF4-FFF2-40B4-BE49-F238E27FC236}">
                <a16:creationId xmlns:a16="http://schemas.microsoft.com/office/drawing/2014/main" id="{3C15A74B-3810-0065-3ED1-2DBF64F010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C609D4-74F7-2C3D-5804-3D59805100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7FF54A-CC45-EAF8-EC2B-10C7F22D4DF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B66C65-3FD2-3DF8-88C9-13B92555E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ABBB4B75-16E1-4986-800A-9D87F55C0B7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9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10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B8AC52-C052-0729-F2B4-3283F25168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BB51A9-407C-44E7-8B10-60258D10A503}" type="slidenum">
              <a:t>11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0C0242-E2D8-F093-A97F-0E25CB9F03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68173A-41E1-5E50-417E-E1706D66A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8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3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D94B8-5C8E-6999-0F78-0E54AAEAFA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C59513-511B-476E-9376-17FBA5F884B7}" type="slidenum">
              <a:t>15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322974-D843-84D0-6F7C-53ECED2B1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DACB9D-1310-6F54-BA6D-D7C85463F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14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DB62D-D015-444A-2A0B-0DB9ABDFD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7F9592-F7C2-41B3-A54F-674B9C28F6EB}" type="slidenum">
              <a:t>16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5074E7-DE5C-BA89-9D68-285A39DC6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B76EA0-2AE6-DE06-7323-89A7C059AF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17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F7C4AE-1E61-3E57-2E8B-BA0BFC1EF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E70034-9749-4F71-AA7F-074E30F19ABE}" type="slidenum">
              <a:t>2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D5CD3-15C4-AD55-71FA-817086F2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2414AB2-6E77-36B6-D9DF-9D03BAB63C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A890D3-9389-8D8A-73A8-09FBA4C970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98F3C6-31E2-44A0-86B3-CBA247DA0EAC}" type="slidenum">
              <a:t>3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A46CB5E-6D0D-00CA-799B-3C569C918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844AA1-ED75-FA7C-7339-05BE31FFB1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38725E-452E-E61B-9478-FD3F0A8A60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7225A-54DF-4E39-991F-7C38A63BDF42}" type="slidenum">
              <a:t>4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9D5D253-6047-6162-6F26-C8DCC545D0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33B5ACC-D439-B66B-F2E9-09C4797BED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960686-8A64-395E-728C-D723A597C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6112-744D-4CAA-9A9B-93A2D7E944FA}" type="slidenum">
              <a:t>5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945B46-0C9F-2F42-1FDA-392992F77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C25F653-F843-28ED-566B-A26356039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D7EABB-F0D8-FAD9-8F73-270BD1C7E3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5C229C-39EB-43FD-9CA8-058E9790B626}" type="slidenum">
              <a:t>6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3C6821-C4C1-47C8-E8C2-761F55C29A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BA34A9F-2D4A-B91B-9899-D52BAA9111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5C262E-853D-D09D-00C4-16F1067705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00C309-AD74-41A7-A34D-13DF2E9CA976}" type="slidenum">
              <a:t>7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E6A1011-58EA-A8B0-F274-862DF903D9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2DB495-FBDE-2412-8541-813234846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8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B64DF3-0D73-873F-D03C-3505D4874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78432E-2CF2-472D-9A6A-2C1A662A988F}" type="slidenum">
              <a:t>9</a:t>
            </a:fld>
            <a:endParaRPr lang="en-GB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14012F-50A0-CA34-C6AB-87E7C0D714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87638" y="512763"/>
            <a:ext cx="4495800" cy="25273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B2E8D10-0FCE-8CA5-8881-82E4A89410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87120" y="3202200"/>
            <a:ext cx="7897680" cy="3033360"/>
          </a:xfrm>
        </p:spPr>
        <p:txBody>
          <a:bodyPr vert="horz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45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8856E-C0A8-9EB4-F0C2-C61A2191B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FBCA7A-74C7-DA78-D25E-C6E25355A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E519C2-DB1F-AABF-BEFC-B2CCA71E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13CC78-4B61-8CAD-5A73-547BEE2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FD92D8-AB5D-A510-5961-15F00D6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E508-4F86-4477-ABB7-EA8C30667B9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FEB39-0165-0A96-F041-F4577F41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732D632-9597-9E38-8ABB-B120B20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880D99-0B8B-19D9-B40C-5FE6FB2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EBAE27-B643-BBBF-5E9C-1AF7F843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6A2EE-7733-1B61-F255-C0C9C19B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3698-5AB6-40CC-A00B-37C03AF916C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31E3F7-2D1A-FDDA-CBBB-64E365AE8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89A57C-F059-2752-37B3-83132C1E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840C75-02EF-D5B4-6B4F-1130B4EA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3218F5-82E7-4F20-226A-22F0CC37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49A62D-5ABC-745F-70B3-3AB964CE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E6733-857B-47FB-B762-B6CCD576A91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4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37384-5043-191F-13E3-DFAF7B3A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59F184-AC25-6755-400E-21370E26A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4F1AF1-7848-2325-174B-DB06E86C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5F05BF-1FAF-6E72-53B7-F5211941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20778-0ABB-3F3B-1BE1-98E8031B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90C-7E7B-4E1C-B7A7-CA0AD81599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4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8CF97-6206-283B-0F86-A61E7FB9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31F147-9BC5-B570-2AD2-4D233460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24E269-DEE3-28D2-8E01-A2B1B545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DE8B77-564B-18DD-EC02-DAD68FB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4DD47B-48FB-8B94-DEA0-0528511F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FF6A-4DAC-4B70-9385-722B788332E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17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26ED6-83DA-63C0-36D8-9FBF2DAD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141F32-9470-D147-8C6A-F61BC946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F5B9CD-FCA0-CDF1-F758-905C63E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33750F-2C3B-B949-65D7-F858A45E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C5987E-8498-0323-8C6B-F0FEC717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EC5B-F166-47C8-BCC4-A9B07A79B0E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85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74847-E5CD-B083-AF31-9A17E00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CB3DE1-CDA4-6334-7685-487CB0E4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A9960E-A68A-A243-0511-F234644FA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6CD448-80E0-98F2-BE1D-B9EA3CC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00D57B3-7BEE-FEDA-ABF2-1AEA3A9A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EABA87C-58AD-F2C1-569E-F4D81C98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CAF93-22BE-4576-8439-F614B28262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518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A3C19-BF1F-C641-4C6D-7A3C0501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BF8E6B-F0F4-FD7D-096A-BCC908E7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1F851-3071-EF02-5B03-FE5F484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4D47C1-9856-5CEE-5FEE-5D2E85DF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59E417-1EF1-6576-22F3-B30F38171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E4C47F-2768-D5FE-4EEA-F85C7A4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C3F697E-89C2-4756-E649-B9B7156B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5225F2-B2C2-71CF-2F93-478E29DE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8CF-D041-4984-A716-6DDF2A0C539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D4F87-B175-4B6D-45E0-8822081B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01D4E3F-DAE6-F853-A5E5-782C5B67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29CB29-C878-19C5-2369-4774709D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308D53-25F0-D94E-4804-3EA126F3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BDC5-DCA3-4947-96D8-D3FA3B7FC0F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0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976024-99B5-9F3A-0A48-324D678C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B17F3A-474A-DE6D-F2D0-AC457B8D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1F2C439-968C-A5FE-B85B-C0678514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2861-CB52-473E-BB93-324AEA722C5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891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2E88-5FBC-0D40-851B-A718D266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822121-EA93-1FE6-FEA3-91A6F847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265609-DFC6-7B8A-8EC7-D7434386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036089-A403-BAB1-3981-2F09E9CA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4B2E41-754C-F6B3-B49C-4755F613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0597B-F999-FF2C-C049-4B0A43F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BE68-FD17-4E90-A551-AD6C25990FB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0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59701-84DF-EB40-098F-3D6981B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58581-A389-D0A0-F39D-20F6ABF2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5EF5E-316A-AA08-1FC6-01E99B17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858D6-59C5-A617-B5A6-B732601D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1077A4-163B-A1C3-FAFA-315086D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48517-4F5D-4C9E-B221-74997DF820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22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2CCA6-D883-1919-5AFF-A462B1B3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8C6116-C088-4291-2901-85DAF4515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D8BEF82-34FF-F53D-3C7D-CCEE47D98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F2C0CC-3785-3769-F063-A1E8DBA6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3496F0-CC1A-D3B4-9F76-298B75A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9DEEE6-32A8-21CB-9BEB-ECB748A0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BCD09-5FC2-444F-A6BA-16AC24120E1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8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2902D-9FB4-B822-769B-FB3398B7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D8C680-A952-FEDB-4A5E-520293F21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51F3C5-DA70-3F7E-1E50-1D23FDB3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F090D-6E0B-4507-252E-D4E9CD49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C850D1-53F1-06D1-8A3D-0AEAD587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0920-6B0A-4733-9BED-148872A3AFB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6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15C9E95-0D7D-C716-9614-D13E6B2F5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0B29A7E-C457-96AC-58F2-E9D2A30D1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CBD431-4359-5FA1-27C1-2AE2510C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1B0FDB-C586-5FF4-43D6-C9BFE2AE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1CE77-470B-067E-8A02-1F7EBB9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B38-CF87-4C64-B0B8-34EFBF32766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5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14-12-2022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291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9111660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182639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92632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475392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47691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14544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50569-582F-EEB2-CEDB-5E35C42E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465245-8539-9FF0-D2D0-4D9B12F5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B1B77C-4778-D15D-AC5F-95D06200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8C10E6-9E15-9743-E34C-2CB17E9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8048D8-F990-FC3E-E44C-699B991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6C61-74F3-4A79-8EDD-4268798F115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749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423191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451101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321403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842193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4522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4C28C-E670-0140-378A-7CF49F6F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E56C68-EAAB-3A89-E392-033138689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2A49D4-AC67-5624-A52F-462A811D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3B0A4E-F92C-AFD3-AC34-9FA864E4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D98407-A22C-38F0-B9E6-87C16A08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F32C98-02AC-49BA-D451-F51D843A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7B04-3BC2-474A-A07F-DAAEE7F8BEA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783CE-DE43-E100-029E-703F0E4C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CDF0C1-AC96-D75A-A2CB-8A429CBA9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52140-F006-9279-4549-6A7E57B36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5CCF92-D3D4-16C3-1A4B-E79894954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1BD518A-8CDE-C4F0-F2C8-A2F0B0DA4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0DC3415-0C18-26F6-7ED1-E2E28992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84333AE-8F59-72B8-3FDB-DD6912E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7048D6F-87AC-4E14-9FD9-6AEC4683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D12D-5AE1-42CB-8ABD-B9D04CA57BB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3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55B18-F55A-A863-75DA-24A19AC8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52F1BA-43D2-7F5D-4D58-F43E5EAF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D75471-D7D7-5E87-1A89-28571DEC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DC64EA-C448-C15F-9FA9-29F58C57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99E63-F429-4416-9B1A-500BF9410E0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0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1DED73C-29C9-BCE6-03AD-72EFB155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50B360-1F6C-2BD8-24F5-A7FA90DE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72F65E-F7B8-D6C3-EB39-A04A2E26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3094-D605-41A0-A078-CF21A0FECEE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029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FD6A6-FE8A-BE8E-1003-CA6327AC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1461E0-BD4D-4CB5-3D46-0856AD0B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5EC03B-CBAC-6058-DC8E-CFC47CA8D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F66F45-AC9A-C847-D141-B4A4BCE2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FB503BF-880A-75EA-BE84-5870A90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670479-0BD1-8B44-C5B8-5FB73F8A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DF41-49BD-4B56-8DEA-55C6AEE7D12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2F0E2-A6B6-8CCA-2782-592C7A49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3BA7E94-4F71-BCC4-48FA-AFB651D3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3474C1-B009-8A19-5020-214E1691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B6D76A-5D39-6371-9A54-153EA19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59C49C-26B9-C826-C248-34BFAC0B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BC1474-CEE1-2034-D731-1E94EAD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9D42-958A-480F-89FF-0FB01DF4732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1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62A7BAD-230A-7059-8C7D-16117410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7528E6-40F9-3721-67B5-A4A5C4F6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8CCFCF-8BD4-E52E-92DF-A81C10DE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422A-3A82-4091-9E21-FC43ED83A5F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5DAB6D-BDD8-4B04-3460-9E5FD483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EB859E-A1BE-1327-FA6F-3E4EDE64A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420-A063-4276-A5F8-2688DB1BAA0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33758D5-16A8-3656-BB19-072E5F81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ECFDF-561D-AA38-0080-30105194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13DA1-BCEB-D497-D96A-7A5F5582C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B54B-EE72-4653-8C0D-1351A8E9D3B3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40EE8-5866-9DD3-A5EB-9103D4FF4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CFC70-9B40-E694-12EC-7CA4D820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3F2C-77E4-4986-A26E-6117C0A69B78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8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gas in open star clusters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 err="1"/>
              <a:t>By</a:t>
            </a:r>
            <a:r>
              <a:rPr lang="nl-NL" dirty="0"/>
              <a:t>: Rick </a:t>
            </a:r>
            <a:r>
              <a:rPr lang="nl-NL" dirty="0" err="1"/>
              <a:t>Dullaart</a:t>
            </a:r>
            <a:r>
              <a:rPr lang="nl-NL" dirty="0"/>
              <a:t>, Rutger Rijnenberg </a:t>
            </a:r>
            <a:r>
              <a:rPr lang="nl-NL" dirty="0" err="1"/>
              <a:t>and</a:t>
            </a:r>
            <a:r>
              <a:rPr lang="nl-NL" dirty="0"/>
              <a:t> Wouter van Tol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7099E-8998-4851-915A-4F483180829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05607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 few interesting simulations might show a relation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 drop-offs at the supernova could be caused by highly accelerated gas particles leaving the area within 1 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Myr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also be a coincidence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B0E9A28C-A0CF-1BC2-B837-E32B23B3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85" y="0"/>
            <a:ext cx="2880000" cy="2160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EDCF5CE-EED1-BB5A-B575-6429CC87A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4316579"/>
            <a:ext cx="2880000" cy="21600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FD6027B-6C5D-FF60-AE43-32E69C40D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3" y="2156579"/>
            <a:ext cx="2880000" cy="216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9C9C121-B374-1FFA-37A7-3630D96B3990}"/>
              </a:ext>
            </a:extLst>
          </p:cNvPr>
          <p:cNvSpPr txBox="1"/>
          <p:nvPr/>
        </p:nvSpPr>
        <p:spPr>
          <a:xfrm>
            <a:off x="6979579" y="6453360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199624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clu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70941-C87B-ADFE-EFCD-E8100EE39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Conclusions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B66A56-C8FE-22F9-BC69-76FB2F8A0A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10969213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stellar_winds.py code does not initialize gas at its origin star, but further away.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 the code would be correct: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could conclude that both stellar winds and a supernova are no cause of gas expulsion in open star clusters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However, this is also in conflict with the literature.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We cannot for certain rule in or out that the stellar winds have an effect on the gas, without the stellar_winds.py code working correctly.</a:t>
            </a:r>
          </a:p>
          <a:p>
            <a:pPr mar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C5F099-464B-3964-5E47-4484BD30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E0A1914A-FF93-41BD-8531-785556549272}" type="slidenum">
              <a:t>11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ossible impr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Possible improvement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9129978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stellar_winds.py code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should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fixed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if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possible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Look at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longer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timeframes.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Our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current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“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solutions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”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suggest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effect is small,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so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expulsion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might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take more time.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as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result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instead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a standard </a:t>
            </a:r>
            <a:r>
              <a:rPr lang="nl-NL" sz="2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cloud</a:t>
            </a:r>
            <a:r>
              <a:rPr lang="nl-NL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nl-NL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6E3640-56EA-5A7B-B489-07FCCF7CD3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800"/>
            <a:ext cx="7869565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94602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animation">
            <a:hlinkClick r:id="" action="ppaction://media"/>
            <a:extLst>
              <a:ext uri="{FF2B5EF4-FFF2-40B4-BE49-F238E27FC236}">
                <a16:creationId xmlns:a16="http://schemas.microsoft.com/office/drawing/2014/main" id="{94B0456B-0820-4B2E-C767-ED149936A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6674" y="516732"/>
            <a:ext cx="7585075" cy="56888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434566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CCDA1DA-C92E-760B-72A5-5F5033617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1" y="3732612"/>
            <a:ext cx="3840000" cy="28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86791F-CB06-DD22-90EC-CEC305798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nl-NL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Big </a:t>
            </a:r>
            <a:r>
              <a:rPr lang="nl-NL" sz="4000" b="1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endParaRPr lang="en-GB" sz="4000" b="1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A1B564-A4B3-A393-719F-6385A8EFD6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95292E98-B515-4538-8E37-F850DA3A2199}" type="slidenum">
              <a:t>15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D4A8E0E-C29C-F2D0-8F46-CDD0399F6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31" y="3732612"/>
            <a:ext cx="3840000" cy="28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F48353-62E8-4271-2042-609DC2992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1" y="3732612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295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793D7-1328-F4A4-0F35-DECD1E9274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893879-BC27-5DD7-63AB-8DE4E8822B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1138860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1417"/>
              </a:spcBef>
            </a:pPr>
            <a:endParaRPr lang="nl-NL" sz="180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7FEF-E568-9FA7-A55D-ACB77DEB4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17F284F8-702E-4DF7-9723-92BFB26DD35A}" type="slidenum">
              <a:t>16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	 -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4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17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28">
            <a:extLst>
              <a:ext uri="{FF2B5EF4-FFF2-40B4-BE49-F238E27FC236}">
                <a16:creationId xmlns:a16="http://schemas.microsoft.com/office/drawing/2014/main" id="{936678A5-93BA-FB20-B166-FB25EED2C7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23519" y="261801"/>
            <a:ext cx="1894353" cy="71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59EE3D6F-62AF-AC0A-323C-8DE36D08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06" y="205962"/>
            <a:ext cx="2705478" cy="971686"/>
          </a:xfrm>
          <a:prstGeom prst="rect">
            <a:avLst/>
          </a:prstGeom>
        </p:spPr>
      </p:pic>
      <p:pic>
        <p:nvPicPr>
          <p:cNvPr id="78" name="Afbeelding 77">
            <a:extLst>
              <a:ext uri="{FF2B5EF4-FFF2-40B4-BE49-F238E27FC236}">
                <a16:creationId xmlns:a16="http://schemas.microsoft.com/office/drawing/2014/main" id="{E570D99C-3393-5FA9-D5AB-A7EE59FC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72" y="-946704"/>
            <a:ext cx="4910568" cy="1844089"/>
          </a:xfrm>
          <a:prstGeom prst="rect">
            <a:avLst/>
          </a:prstGeom>
        </p:spPr>
      </p:pic>
      <p:sp>
        <p:nvSpPr>
          <p:cNvPr id="95" name="Tekstvak 94">
            <a:extLst>
              <a:ext uri="{FF2B5EF4-FFF2-40B4-BE49-F238E27FC236}">
                <a16:creationId xmlns:a16="http://schemas.microsoft.com/office/drawing/2014/main" id="{11364CA5-4D32-9D4F-8FE4-FEE43ED2AE1E}"/>
              </a:ext>
            </a:extLst>
          </p:cNvPr>
          <p:cNvSpPr txBox="1"/>
          <p:nvPr/>
        </p:nvSpPr>
        <p:spPr>
          <a:xfrm rot="255206">
            <a:off x="10537228" y="-313443"/>
            <a:ext cx="32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wind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9661F9C8-8716-C02C-CFF4-E5144176071E}"/>
              </a:ext>
            </a:extLst>
          </p:cNvPr>
          <p:cNvSpPr txBox="1"/>
          <p:nvPr/>
        </p:nvSpPr>
        <p:spPr>
          <a:xfrm rot="20381483">
            <a:off x="8660972" y="-191995"/>
            <a:ext cx="58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Synchronization</a:t>
            </a: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67" y="3224681"/>
            <a:ext cx="8621328" cy="32484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ellar clus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744F-04E8-57AA-CB16-2EB0BFD74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Open star clusters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9EB9BE-CC06-EEF1-F8AC-2719F6FD18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Two branches: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Bound cluster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Cluster Dissolves into the Milky Way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Main cause is expected to be gas expulsion.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2 main theories leading to gas expulsion: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stellar winds</a:t>
            </a:r>
          </a:p>
          <a:p>
            <a:pPr marL="457200" lvl="1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expulsion by a supernova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48C180-352C-5A21-9772-FBFDBAB6F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71EEB1CF-E560-4FCF-AFC8-0A23803C763F}" type="slidenum">
              <a:t>2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241D422-7DB0-3339-CB1A-F1EE5994FD6A}"/>
              </a:ext>
            </a:extLst>
          </p:cNvPr>
          <p:cNvSpPr txBox="1"/>
          <p:nvPr/>
        </p:nvSpPr>
        <p:spPr>
          <a:xfrm>
            <a:off x="6743441" y="5073134"/>
            <a:ext cx="504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Credits</a:t>
            </a:r>
            <a:r>
              <a:rPr lang="es-ES" dirty="0"/>
              <a:t>: </a:t>
            </a:r>
            <a:r>
              <a:rPr lang="en-GB" dirty="0"/>
              <a:t>NASA Hubble Space Telescope </a:t>
            </a:r>
            <a:r>
              <a:rPr lang="en-GB" dirty="0" err="1"/>
              <a:t>photostream</a:t>
            </a:r>
            <a:endParaRPr lang="en-GB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A3555ED-0636-1A46-DFF9-0A7588DCD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2"/>
          <a:stretch/>
        </p:blipFill>
        <p:spPr>
          <a:xfrm>
            <a:off x="6621609" y="201659"/>
            <a:ext cx="5381002" cy="48714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search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8A226-18BE-99BB-F490-A40DF9336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Research question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017F2E9-9F9E-543B-43F2-515915F5BA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Is the gas expulsion in open star clusters caused more by stellar winds or by supernovae?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stellar winds slowly blow away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We expect that the first supernova will blow away all remaining gas.</a:t>
            </a:r>
          </a:p>
          <a:p>
            <a:pPr marL="0" lvl="1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What part of the gas has been blown away the moment a supernova takes place?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F6C1CF-4AD4-E356-4545-E3260B971E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3D8CDD71-C3E8-4EA3-B8FA-AE4CAA1FEACE}" type="slidenum">
              <a:t>3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iti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36326-66E0-43A0-6D12-FB647814D2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Initialization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49CB244-3352-DD08-9E75-0E828331EE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7199318" cy="4795560"/>
          </a:xfrm>
          <a:noFill/>
          <a:ln>
            <a:noFill/>
          </a:ln>
        </p:spPr>
        <p:txBody>
          <a:bodyPr wrap="square" lIns="0" tIns="0" rIns="0" bIns="0" anchor="t">
            <a:normAutofit lnSpcReduction="10000"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Fractal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100 stars.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Salpeter mass distribution.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Highest mass star is set around 30 solar masses.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Cluster radius of 1 pc.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Molecular cloud distribution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10.000 gas particles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Remove gas close to stars, based on star mass, </a:t>
            </a:r>
            <a:b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from low mass to high mass stars</a:t>
            </a:r>
          </a:p>
          <a:p>
            <a:pPr marL="457200" lvl="2" indent="0">
              <a:spcBef>
                <a:spcPts val="601"/>
              </a:spcBef>
              <a:spcAft>
                <a:spcPts val="601"/>
              </a:spcAft>
              <a:buClr>
                <a:srgbClr val="001158"/>
              </a:buClr>
              <a:buSzPct val="100000"/>
              <a:buFont typeface="Arial" pitchFamily="34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Star/</a:t>
            </a:r>
            <a:r>
              <a:rPr lang="en-GB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gass</a:t>
            </a: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mass ratio = 1/4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AutoNum type="arabicPeriod"/>
            </a:pPr>
            <a:r>
              <a:rPr lang="en-GB" sz="22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Initialize stellar evolution once cluster has settled.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159A4D-F90C-2CE0-BE35-A0385CEE6A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43A922B-D675-4B05-AB1A-E2B2B3A0FA7E}" type="slidenum">
              <a:t>4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216318-B4A2-2F2E-002A-83846A76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04" y="221904"/>
            <a:ext cx="5632715" cy="51206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C525E-22E4-6844-9D51-D30EB7AD2C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Approach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0A7D6A0-9E38-F6E5-3282-8EE2B0BF8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39" y="1252438"/>
            <a:ext cx="11113233" cy="5092605"/>
          </a:xfrm>
          <a:noFill/>
          <a:ln>
            <a:noFill/>
          </a:ln>
        </p:spPr>
        <p:txBody>
          <a:bodyPr wrap="square" lIns="0" tIns="0" rIns="0" bIns="0" numCol="2" anchor="t">
            <a:noAutofit/>
          </a:bodyPr>
          <a:lstStyle/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Bridge: Between Gravity and Hydrodynamics</a:t>
            </a:r>
          </a:p>
          <a:p>
            <a:pPr lvl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Channels:</a:t>
            </a:r>
            <a:r>
              <a:rPr lang="en-GB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	 </a:t>
            </a:r>
          </a:p>
          <a:p>
            <a:pPr lvl="1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Stars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adds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to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synchronizes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its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particles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with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Gas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 → Gas, 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</a:t>
            </a: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4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Gravity</a:t>
            </a:r>
            <a:r>
              <a:rPr lang="nl-NL" sz="14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→ Stars</a:t>
            </a: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lvl="1"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Gravitational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ph4</a:t>
            </a: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Hydrodynamics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Fi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evolution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SeBa</a:t>
            </a:r>
            <a:endParaRPr lang="nl-NL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Stellar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8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winds</a:t>
            </a:r>
            <a:r>
              <a:rPr lang="nl-NL" sz="18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:		stellar_winds.py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769227-B195-A9B9-95B5-986A41FB65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AD622A7F-73C4-42D3-8093-4C11773028DC}" type="slidenum">
              <a:rPr lang="en-GB" sz="1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Tahoma" pitchFamily="2"/>
                <a:cs typeface="Tahoma" pitchFamily="2"/>
              </a:rPr>
              <a:t>5</a:t>
            </a:fld>
            <a:endParaRPr lang="en-GB" sz="1200" dirty="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04D0CD95-5DE4-291E-DBAF-DE915BCB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0" y="3613212"/>
            <a:ext cx="7590181" cy="28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9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rame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70FEC-5F42-E773-231B-94C92D831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Parameters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0A0B94-D2CA-6EBA-B250-1531EC81D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9FFA82-751C-5160-8AE3-6287DA4AC9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fld id="{DF4BA05C-BD28-4486-A642-23E7F3D4E20E}" type="slidenum">
              <a:t>6</a:t>
            </a:fld>
            <a:endParaRPr lang="en-GB" sz="1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E018D64A-F318-DBAF-31DB-73E141EE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88504"/>
              </p:ext>
            </p:extLst>
          </p:nvPr>
        </p:nvGraphicFramePr>
        <p:xfrm>
          <a:off x="1200543" y="1252800"/>
          <a:ext cx="7558446" cy="435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223">
                  <a:extLst>
                    <a:ext uri="{9D8B030D-6E8A-4147-A177-3AD203B41FA5}">
                      <a16:colId xmlns:a16="http://schemas.microsoft.com/office/drawing/2014/main" val="3731085894"/>
                    </a:ext>
                  </a:extLst>
                </a:gridCol>
                <a:gridCol w="3779223">
                  <a:extLst>
                    <a:ext uri="{9D8B030D-6E8A-4147-A177-3AD203B41FA5}">
                      <a16:colId xmlns:a16="http://schemas.microsoft.com/office/drawing/2014/main" val="3202569669"/>
                    </a:ext>
                  </a:extLst>
                </a:gridCol>
              </a:tblGrid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Timestep </a:t>
                      </a:r>
                      <a:r>
                        <a:rPr lang="nl-NL" dirty="0" err="1"/>
                        <a:t>for</a:t>
                      </a:r>
                      <a:r>
                        <a:rPr lang="nl-NL" dirty="0"/>
                        <a:t>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Time (</a:t>
                      </a:r>
                      <a:r>
                        <a:rPr lang="nl-NL" dirty="0" err="1"/>
                        <a:t>Myr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69360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Gravity</a:t>
                      </a:r>
                      <a:r>
                        <a:rPr lang="nl-NL" dirty="0"/>
                        <a:t> (ph4)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Determined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internally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1770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Hydrodynamics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Fi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0.04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9963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0.02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360569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evolution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SeBa</a:t>
                      </a:r>
                      <a:r>
                        <a:rPr lang="nl-NL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6669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 err="1"/>
                        <a:t>Stellar</a:t>
                      </a:r>
                      <a:r>
                        <a:rPr lang="nl-NL" dirty="0"/>
                        <a:t> wind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2623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When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 supernova takes </a:t>
                      </a:r>
                      <a:r>
                        <a:rPr lang="nl-NL" b="1" dirty="0" err="1">
                          <a:solidFill>
                            <a:schemeClr val="bg1"/>
                          </a:solidFill>
                        </a:rPr>
                        <a:t>place</a:t>
                      </a:r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4911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Hydro</a:t>
                      </a:r>
                      <a:r>
                        <a:rPr lang="en-GB" dirty="0"/>
                        <a:t>dynamics (Fi)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0.001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2876"/>
                  </a:ext>
                </a:extLst>
              </a:tr>
              <a:tr h="483357">
                <a:tc>
                  <a:txBody>
                    <a:bodyPr/>
                    <a:lstStyle/>
                    <a:p>
                      <a:r>
                        <a:rPr lang="nl-NL" dirty="0"/>
                        <a:t>Bridge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0.0005 </a:t>
                      </a:r>
                      <a:r>
                        <a:rPr lang="nl-NL" dirty="0" err="1"/>
                        <a:t>Myr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8416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C88DF2-58BE-518E-33DF-5ED4EBD9B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301" y="-265113"/>
            <a:ext cx="9315450" cy="698658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BC4F9E2-730B-8612-5F7D-81289AAE67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5084" y="6356350"/>
            <a:ext cx="2744629" cy="365125"/>
          </a:xfrm>
          <a:prstGeom prst="rect">
            <a:avLst/>
          </a:prstGeom>
        </p:spPr>
        <p:txBody>
          <a:bodyPr vert="horz" lIns="91440" tIns="45720" rIns="91440" bIns="45720" anchorCtr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57CC0512-B285-4228-977F-035C9ADE034C}" type="slidenum">
              <a:rPr lang="en-GB"/>
              <a:pPr lv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191BDE-70DF-1084-9AA5-03B6CA576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Running the</a:t>
            </a:r>
            <a:b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</a:br>
            <a:r>
              <a:rPr lang="en-GB" sz="4000" b="1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simulation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AAD0AA-7FA3-4BAC-5DEB-07EEDBF0DB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8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Blue dots: 	gas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Orange dots: 	stars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Yellow dots: 	wind particles</a:t>
            </a: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GB" sz="11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F17AFB0-EFB6-A481-2E00-517FC1BF4E51}"/>
              </a:ext>
            </a:extLst>
          </p:cNvPr>
          <p:cNvSpPr txBox="1"/>
          <p:nvPr/>
        </p:nvSpPr>
        <p:spPr>
          <a:xfrm>
            <a:off x="8891721" y="484412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8892342-7A9A-107D-A245-11E0C36E813A}"/>
              </a:ext>
            </a:extLst>
          </p:cNvPr>
          <p:cNvSpPr txBox="1"/>
          <p:nvPr/>
        </p:nvSpPr>
        <p:spPr>
          <a:xfrm>
            <a:off x="8891721" y="3465914"/>
            <a:ext cx="24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Without </a:t>
            </a:r>
            <a:r>
              <a:rPr lang="nl-NL" dirty="0" err="1"/>
              <a:t>stellar</a:t>
            </a:r>
            <a:r>
              <a:rPr lang="nl-NL" dirty="0"/>
              <a:t> </a:t>
            </a:r>
            <a:r>
              <a:rPr lang="nl-NL" dirty="0" err="1"/>
              <a:t>winds</a:t>
            </a:r>
            <a:endParaRPr lang="en-GB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6846120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The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cause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of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square peak is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not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always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known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nl-NL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In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simulation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the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 cluster is </a:t>
            </a:r>
            <a:r>
              <a:rPr lang="nl-NL" sz="1600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bound</a:t>
            </a:r>
            <a:r>
              <a:rPr lang="nl-NL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16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F6A319-C150-E212-D42E-A4BA91EB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0" y="3260459"/>
            <a:ext cx="3840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5A04AE3-0C9D-5232-4745-CFA7A3CE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40" y="3260459"/>
            <a:ext cx="3840000" cy="28800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C10FADE-0053-AEB3-D991-F4A0D77F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" y="3260459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2CF8E-B0F1-0B76-D599-64115EF00A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4640" y="404640"/>
            <a:ext cx="11388600" cy="431640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4000" b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Dissecting the data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2A431-9A97-8D57-247B-0C7896B48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4640" y="1252800"/>
            <a:ext cx="5884648" cy="4795560"/>
          </a:xfr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nl-NL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At Stellar Evolution start no significant changes are registered.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20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Supernova disturbs the periodical orbits.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is not necessarily caused by stellar winds</a:t>
            </a:r>
          </a:p>
          <a:p>
            <a:pPr lvl="1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r>
              <a:rPr lang="en-GB" sz="1600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</a:rPr>
              <a:t>This could be caused by the sudden mass loss of the supernova star.</a:t>
            </a:r>
          </a:p>
          <a:p>
            <a:pPr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</a:pPr>
            <a:endParaRPr lang="en-GB" sz="24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  <a:p>
            <a:pPr marL="0" lvl="0" indent="0">
              <a:spcBef>
                <a:spcPts val="799"/>
              </a:spcBef>
              <a:spcAft>
                <a:spcPts val="799"/>
              </a:spcAft>
              <a:buClr>
                <a:srgbClr val="001158"/>
              </a:buClr>
              <a:buSzPct val="100000"/>
              <a:buNone/>
            </a:pPr>
            <a:endParaRPr lang="en-GB" sz="2000" dirty="0">
              <a:solidFill>
                <a:srgbClr val="001158"/>
              </a:solidFill>
              <a:highlight>
                <a:scrgbClr r="0" g="0" b="0">
                  <a:alpha val="0"/>
                </a:scrgbClr>
              </a:highlight>
              <a:latin typeface="Georgia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F9352-832F-ADD0-E5BA-2303C8094D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132840" y="6473159"/>
            <a:ext cx="2744279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Autofit/>
          </a:bodyPr>
          <a:lstStyle/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  <a:p>
            <a:pPr lvl="0" algn="r"/>
            <a:endParaRPr lang="en-GB" sz="1200" dirty="0">
              <a:highlight>
                <a:scrgbClr r="0" g="0" b="0">
                  <a:alpha val="0"/>
                </a:scrgbClr>
              </a:highlight>
              <a:latin typeface="Georgia"/>
              <a:ea typeface="Tahoma" pitchFamily="2"/>
              <a:cs typeface="Tahoma" pitchFamily="2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A438E7-3DC3-CADF-F0D9-765B5DEC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1907629"/>
            <a:ext cx="2880000" cy="216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0E058B-0C6B-9FAA-F8F7-67DC3CAE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1907629"/>
            <a:ext cx="2880000" cy="21600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2FC8E3C-E4F2-6A43-9DD5-97327032E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4034007"/>
            <a:ext cx="2880000" cy="216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061095E-8ED9-F08E-C785-FD57ED26E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50" y="0"/>
            <a:ext cx="2880000" cy="2160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CA09FF6-43B3-FFD8-6750-FAA8A0BED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4031222"/>
            <a:ext cx="2880000" cy="2160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641FE63-392D-2E61-A36E-FDECBB3AF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50" y="2785"/>
            <a:ext cx="2880000" cy="2160000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D744D07-F85F-E666-ED79-05AF34C1F7ED}"/>
              </a:ext>
            </a:extLst>
          </p:cNvPr>
          <p:cNvSpPr txBox="1"/>
          <p:nvPr/>
        </p:nvSpPr>
        <p:spPr>
          <a:xfrm>
            <a:off x="6824546" y="6191222"/>
            <a:ext cx="5218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Kinetic</a:t>
            </a:r>
            <a:r>
              <a:rPr lang="nl-NL" sz="1600" dirty="0"/>
              <a:t> energy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potential</a:t>
            </a:r>
            <a:r>
              <a:rPr lang="nl-NL" sz="1600" dirty="0"/>
              <a:t> energy of multiple </a:t>
            </a:r>
            <a:r>
              <a:rPr lang="nl-NL" sz="1600" dirty="0" err="1"/>
              <a:t>simulations</a:t>
            </a:r>
            <a:r>
              <a:rPr lang="nl-NL" sz="1600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795104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3" id="{780304BA-CDCD-8844-8E6E-7902A21ADE0E}" vid="{D3F50A02-835A-6D46-A99D-9C469D429050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696</Words>
  <Application>Microsoft Office PowerPoint</Application>
  <PresentationFormat>Aangepast</PresentationFormat>
  <Paragraphs>181</Paragraphs>
  <Slides>17</Slides>
  <Notes>17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Liberation Sans</vt:lpstr>
      <vt:lpstr>Liberation Serif</vt:lpstr>
      <vt:lpstr>Minion</vt:lpstr>
      <vt:lpstr>StarSymbol</vt:lpstr>
      <vt:lpstr>Kantoorthema</vt:lpstr>
      <vt:lpstr>Kantoorthema</vt:lpstr>
      <vt:lpstr>Corporate template-set Universiteit Leiden</vt:lpstr>
      <vt:lpstr>Evolution of gas in open star clusters</vt:lpstr>
      <vt:lpstr>Open star clusters</vt:lpstr>
      <vt:lpstr>Research question</vt:lpstr>
      <vt:lpstr>Initialization</vt:lpstr>
      <vt:lpstr>Approach</vt:lpstr>
      <vt:lpstr>Parameters</vt:lpstr>
      <vt:lpstr>Running the  simulation</vt:lpstr>
      <vt:lpstr>Dissecting the data</vt:lpstr>
      <vt:lpstr>Dissecting the data</vt:lpstr>
      <vt:lpstr>Dissecting the data</vt:lpstr>
      <vt:lpstr>Conclusions</vt:lpstr>
      <vt:lpstr>Possible improvement</vt:lpstr>
      <vt:lpstr>PowerPoint-presentatie</vt:lpstr>
      <vt:lpstr>Big simulation</vt:lpstr>
      <vt:lpstr>Big simulation</vt:lpstr>
      <vt:lpstr>PowerPoint-presentatie</vt:lpstr>
      <vt:lpstr>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Rutger Rijnenberg</dc:creator>
  <cp:lastModifiedBy>Rutger Rijnenberg</cp:lastModifiedBy>
  <cp:revision>63</cp:revision>
  <cp:lastPrinted>2018-11-27T09:56:33Z</cp:lastPrinted>
  <dcterms:created xsi:type="dcterms:W3CDTF">2022-12-11T14:46:38Z</dcterms:created>
  <dcterms:modified xsi:type="dcterms:W3CDTF">2022-12-14T14:24:42Z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Notes">
    <vt:r8>1</vt:r8>
  </property>
  <property fmtid="{D5CDD505-2E9C-101B-9397-08002B2CF9AE}" pid="4" name="PresentationFormat">
    <vt:lpwstr>Aangepast</vt:lpwstr>
  </property>
  <property fmtid="{D5CDD505-2E9C-101B-9397-08002B2CF9AE}" pid="5" name="Slides">
    <vt:r8>23</vt:r8>
  </property>
</Properties>
</file>